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A9BB4-801A-4A60-B60F-774855D0C6C2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F82F3-3DE8-4B7C-A3CB-7457BDB4A2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33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F82F3-3DE8-4B7C-A3CB-7457BDB4A29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36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3DC7-2D9B-55F3-2118-1D339507B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8910B-A46D-1311-371D-AACE51573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7465-25CD-1FAA-060A-974985A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10EA2-0605-0ED3-2910-081D83A6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F4526-C869-7AF1-A1C0-E9FAB823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17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8D10-0F64-6789-4DBC-8303C1E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C4DCB-F08D-58AF-CB35-C85D59739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155F-4DB0-C4FF-19A7-BD708123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3CC55-C691-8CF6-99C5-FBF837CA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BFEB-B8FA-0D95-F4CB-CAE923E2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42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E5468-BD0C-EEC8-97E6-91A971FC1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F78DA-801F-66AE-2566-3E0A78194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9F9CA-80DB-A360-9685-8EFD8B0E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78474-55CC-2C0A-1CAD-C9C1D271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1279-D83E-A594-AD23-518F1EE5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47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69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88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747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646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85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623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08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5D04-AB96-DA7E-4E52-0E49C4EC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9929-8CA9-7D8D-FE61-8121E08D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A527-999B-C6D7-EBB1-36C91EB2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17274-0320-EC02-4018-759D287E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CFA94-3A38-D65A-1D0D-CC79CC8E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345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760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739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436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18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108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333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207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443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70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711B-9832-C749-D54D-77E4BF00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B2B55-434D-A157-B23F-34A83994F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BA3-B8C0-07AC-F85B-8E3236A12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7489-1939-ABCF-9F97-BF020F96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A4C0B-3B3E-1D1A-20AA-F40C2753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00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D041-0B40-F037-15FD-C6FABDEA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4103-45A5-1077-E6DA-A8C8DD27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6A4-BC24-1164-6F23-856F6E3B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955A4-A4C0-E878-91F3-6FCAF522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4E2A5-4191-3C20-A937-1EEDA93F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53DB3-B5A3-D930-0D09-ED4BE0B9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09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8482-5F93-A91F-0BC4-B4E291C0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62B9E-0357-AB80-7F18-D40B19201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452B7-F222-53B1-F79E-C80CD3E3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01DF-B32C-4B7E-7C8D-A9EAC119F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A2DCC-F2D8-183B-8DCB-21FB5C547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553D20-C8DF-3FAF-9569-5E765905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B266F-02F6-437C-3258-00BDA548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D4507-53A9-82A2-7D1B-437F1A62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2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646D-3699-2DC7-B908-A818E3B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9EE88-DFDC-430B-4CF6-8F9A9FA2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6B010-7784-8BDD-20AC-DFE433B3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1AC23-0828-EEF0-D1C4-B16EE57B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35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FFA06-6D44-A4A3-195F-49871727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4AF0C-8C2C-7484-A880-F1E068D2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73EDA-FF7D-1D31-89A3-E34023E8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58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8786-0C27-4CBB-A082-0E0ABA48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25A-9264-084C-953A-555C8559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14FDF-26BB-0D3D-F05E-94038237D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3C78D-9229-8B58-55E7-EEFE6BC4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6C6B-09E1-277F-4CD6-577387C1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EC4CD-6FF6-013F-F358-BB1E379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1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8A35-595A-D488-1F4B-38F4E228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E4B75-F18D-8E69-61B5-4256C8BF2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83300-5897-280C-5A2B-A798CC089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A62BB-F206-8894-D134-EFD11A95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BCDB-4C03-1E57-317E-884C07EC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49252-DF32-69B1-99FA-CA65C51C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09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E877F-54E0-0692-01A7-BBE70C7A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C41CE-734F-808C-53E2-40116607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EF00-0B8B-FD1D-3696-F31AA6B0B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88821-B32E-F1DE-B3D4-7CD5CC3C4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CDAE-D0B3-40D2-EB6A-02A93036B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21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9B7855-72A5-448A-8AB8-16370ECCFFBB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64A675-C94A-4565-949D-DE1365589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27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2777-400F-266B-7F46-FE7B164EE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GeoComputation with R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2ABE4-17DB-486F-0A3F-86DB01355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8" y="4260217"/>
            <a:ext cx="6987645" cy="2008607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Lightning Talk</a:t>
            </a:r>
          </a:p>
          <a:p>
            <a:endParaRPr lang="en-US" sz="3300" dirty="0"/>
          </a:p>
          <a:p>
            <a:r>
              <a:rPr lang="en-US" sz="3300" dirty="0"/>
              <a:t>Shrujan Varma Penmetsa</a:t>
            </a:r>
          </a:p>
          <a:p>
            <a:r>
              <a:rPr lang="en-US" sz="3300" dirty="0"/>
              <a:t>(UNI – sp4155)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02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04E4C7-F3CC-DB0D-29DD-A8B2E665B3D2}"/>
              </a:ext>
            </a:extLst>
          </p:cNvPr>
          <p:cNvSpPr txBox="1"/>
          <p:nvPr/>
        </p:nvSpPr>
        <p:spPr>
          <a:xfrm>
            <a:off x="311084" y="380796"/>
            <a:ext cx="113687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Colour Settings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settings are an important part of map design. They can have a major impact on how spatial variability is portrayed.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“breaks” </a:t>
            </a:r>
            <a:r>
              <a:rPr lang="en-US" dirty="0"/>
              <a:t>allows you to manually set the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sets the number of bins into which numeric variables are categorized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palette defines the color scheme, for example, </a:t>
            </a:r>
            <a:r>
              <a:rPr lang="en-US" i="1" dirty="0" err="1"/>
              <a:t>BuGn</a:t>
            </a:r>
            <a:endParaRPr lang="en-US" i="1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11B56-29D6-C81A-604C-5B3EF265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750" y="2503873"/>
            <a:ext cx="4958499" cy="397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2F6519-A0BA-BB65-5593-3DC8A1A61141}"/>
              </a:ext>
            </a:extLst>
          </p:cNvPr>
          <p:cNvSpPr txBox="1"/>
          <p:nvPr/>
        </p:nvSpPr>
        <p:spPr>
          <a:xfrm>
            <a:off x="3720445" y="2242263"/>
            <a:ext cx="4958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Colour on basis of </a:t>
            </a:r>
            <a:r>
              <a:rPr lang="en-IN" sz="1050" dirty="0" err="1"/>
              <a:t>median_income</a:t>
            </a:r>
            <a:r>
              <a:rPr lang="en-IN" sz="1050" dirty="0"/>
              <a:t>	                breaks =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76DB-09EF-4051-5265-EC13622308D9}"/>
              </a:ext>
            </a:extLst>
          </p:cNvPr>
          <p:cNvSpPr txBox="1"/>
          <p:nvPr/>
        </p:nvSpPr>
        <p:spPr>
          <a:xfrm>
            <a:off x="3720445" y="6505484"/>
            <a:ext cx="48548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	n = 10                                      	                 palette = </a:t>
            </a:r>
            <a:r>
              <a:rPr lang="en-IN" sz="1050" dirty="0" err="1"/>
              <a:t>BuGn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01225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2A837-6B4C-F63F-462E-2AB43E36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5" y="1909147"/>
            <a:ext cx="3616083" cy="3247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547D4-3639-B6B3-7C6D-4DA2D3B92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41" y="1580515"/>
            <a:ext cx="5549314" cy="4423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1F649-2101-A58F-0C7D-4F935F4CE9EB}"/>
              </a:ext>
            </a:extLst>
          </p:cNvPr>
          <p:cNvSpPr txBox="1"/>
          <p:nvPr/>
        </p:nvSpPr>
        <p:spPr>
          <a:xfrm>
            <a:off x="1008668" y="840672"/>
            <a:ext cx="1085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Amateur Plot				         Plot created after </a:t>
            </a:r>
            <a:r>
              <a:rPr lang="en-IN" dirty="0" err="1"/>
              <a:t>Shrujan’s</a:t>
            </a:r>
            <a:r>
              <a:rPr lang="en-IN" dirty="0"/>
              <a:t> Lightning Talk</a:t>
            </a:r>
          </a:p>
        </p:txBody>
      </p:sp>
    </p:spTree>
    <p:extLst>
      <p:ext uri="{BB962C8B-B14F-4D97-AF65-F5344CB8AC3E}">
        <p14:creationId xmlns:p14="http://schemas.microsoft.com/office/powerpoint/2010/main" val="349167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4F821-8687-DCF1-11C7-624412508CB0}"/>
              </a:ext>
            </a:extLst>
          </p:cNvPr>
          <p:cNvSpPr txBox="1"/>
          <p:nvPr/>
        </p:nvSpPr>
        <p:spPr>
          <a:xfrm>
            <a:off x="358219" y="405353"/>
            <a:ext cx="114347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Inset Maps:</a:t>
            </a:r>
          </a:p>
          <a:p>
            <a:r>
              <a:rPr lang="en-US" dirty="0"/>
              <a:t>An inset map is a smaller map rendered within or next to the main map.</a:t>
            </a:r>
          </a:p>
          <a:p>
            <a:r>
              <a:rPr lang="en-US" dirty="0"/>
              <a:t> It could serve many different purposes, including providing a context or bringing some non-contiguous regions closer to ease their comparison.</a:t>
            </a:r>
          </a:p>
          <a:p>
            <a:r>
              <a:rPr lang="en-US" dirty="0"/>
              <a:t>They could be also used to focus on a smaller area in more detail or to cover the same area as the map, but representing a different topic.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69259-5E61-12B7-4258-DB8FFC94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39" y="2490438"/>
            <a:ext cx="6363093" cy="297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8B50F-6544-97FF-47A8-C439EA61724F}"/>
              </a:ext>
            </a:extLst>
          </p:cNvPr>
          <p:cNvSpPr txBox="1"/>
          <p:nvPr/>
        </p:nvSpPr>
        <p:spPr>
          <a:xfrm>
            <a:off x="2743200" y="5695056"/>
            <a:ext cx="624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Camera interface in the latest S22 Ultra while zooming 100x. Zoomed in Maps can be created using a similar layout.</a:t>
            </a:r>
          </a:p>
        </p:txBody>
      </p:sp>
    </p:spTree>
    <p:extLst>
      <p:ext uri="{BB962C8B-B14F-4D97-AF65-F5344CB8AC3E}">
        <p14:creationId xmlns:p14="http://schemas.microsoft.com/office/powerpoint/2010/main" val="74306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7F970-3B20-56A6-F850-7D20A52A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48" y="2032706"/>
            <a:ext cx="5748959" cy="4351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1BF81-7473-EF95-B408-50669A93A303}"/>
              </a:ext>
            </a:extLst>
          </p:cNvPr>
          <p:cNvSpPr txBox="1"/>
          <p:nvPr/>
        </p:nvSpPr>
        <p:spPr>
          <a:xfrm>
            <a:off x="245097" y="499620"/>
            <a:ext cx="11236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step is to define the area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second step, we create a base map showing the New Zealand’s Southern Alps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third step consists of the inset map creation. It gives a context and helps to locate the area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Finally, we combine the two maps using the function viewport() from the grid package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35BAF-08D9-0E70-5DB0-6D6B1490D313}"/>
              </a:ext>
            </a:extLst>
          </p:cNvPr>
          <p:cNvSpPr txBox="1"/>
          <p:nvPr/>
        </p:nvSpPr>
        <p:spPr>
          <a:xfrm>
            <a:off x="5118755" y="6358380"/>
            <a:ext cx="563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An inset map showing the highest peaks of NZ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846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-capture (3)">
            <a:hlinkClick r:id="" action="ppaction://media"/>
            <a:extLst>
              <a:ext uri="{FF2B5EF4-FFF2-40B4-BE49-F238E27FC236}">
                <a16:creationId xmlns:a16="http://schemas.microsoft.com/office/drawing/2014/main" id="{2283DF72-F13D-F2F1-AF95-33D7BED77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679" y="1937305"/>
            <a:ext cx="8740642" cy="4916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28CB1-5EDF-707B-9232-A8B3F8FA4C6B}"/>
              </a:ext>
            </a:extLst>
          </p:cNvPr>
          <p:cNvSpPr txBox="1"/>
          <p:nvPr/>
        </p:nvSpPr>
        <p:spPr>
          <a:xfrm>
            <a:off x="329938" y="367645"/>
            <a:ext cx="11001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Interactive Maps: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Interactivity can take many forms, the most common and useful of which is the ability to pan around and zoom into any part of a geographic dataset overlaid on a ‘web map’ to show context.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advanced interactivity levels include popups that appear when you click on different features, a kind of interactive label. More advanced levels of interactivity include the ability to tilt and rotate maps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0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D8366-5013-183F-1A92-01331F316936}"/>
              </a:ext>
            </a:extLst>
          </p:cNvPr>
          <p:cNvSpPr txBox="1"/>
          <p:nvPr/>
        </p:nvSpPr>
        <p:spPr>
          <a:xfrm>
            <a:off x="256095" y="629044"/>
            <a:ext cx="116798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many lines were required for the interactive map ?</a:t>
            </a:r>
          </a:p>
          <a:p>
            <a:r>
              <a:rPr lang="en-IN" dirty="0"/>
              <a:t>Answer – 1</a:t>
            </a:r>
          </a:p>
          <a:p>
            <a:endParaRPr lang="en-IN" dirty="0"/>
          </a:p>
          <a:p>
            <a:r>
              <a:rPr lang="en-IN" sz="2400" dirty="0"/>
              <a:t>Interactive maps using </a:t>
            </a:r>
            <a:r>
              <a:rPr lang="en-IN" sz="2400" dirty="0" err="1"/>
              <a:t>tmap</a:t>
            </a:r>
            <a:r>
              <a:rPr lang="en-IN" sz="2400" dirty="0"/>
              <a:t> package: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unique feature of </a:t>
            </a:r>
            <a:r>
              <a:rPr lang="en-US" dirty="0" err="1"/>
              <a:t>tmap</a:t>
            </a:r>
            <a:r>
              <a:rPr lang="en-US" dirty="0"/>
              <a:t> as mentioned previously is its ability to create static and interactive maps using the same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 can be viewed interactively at any point by switching to view mode, using the command </a:t>
            </a:r>
            <a:r>
              <a:rPr lang="en-US" dirty="0" err="1"/>
              <a:t>tmap_mode</a:t>
            </a:r>
            <a:r>
              <a:rPr lang="en-US" dirty="0"/>
              <a:t>("view").</a:t>
            </a:r>
          </a:p>
          <a:p>
            <a:endParaRPr lang="en-US" dirty="0"/>
          </a:p>
          <a:p>
            <a:r>
              <a:rPr lang="en-US" sz="2400" dirty="0"/>
              <a:t>Leaflet package can also be used to create interactive maps 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but not least is leaflet which is the most mature and widely used interactive mapping package in 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Leaflet maps are created with leaflet(), the result of which is a leaflet map object which can be piped to other leaflet functions. This allows multiple map layers and control settings to be added interactively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6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-capture (4)">
            <a:hlinkClick r:id="" action="ppaction://media"/>
            <a:extLst>
              <a:ext uri="{FF2B5EF4-FFF2-40B4-BE49-F238E27FC236}">
                <a16:creationId xmlns:a16="http://schemas.microsoft.com/office/drawing/2014/main" id="{365A1D3D-0F11-BE0E-A25F-2D3518062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8" y="136525"/>
            <a:ext cx="1170463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E2D03D-3CCD-2C81-77CD-A9E9215406A0}"/>
              </a:ext>
            </a:extLst>
          </p:cNvPr>
          <p:cNvSpPr txBox="1"/>
          <p:nvPr/>
        </p:nvSpPr>
        <p:spPr>
          <a:xfrm>
            <a:off x="754144" y="584462"/>
            <a:ext cx="10020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References :</a:t>
            </a:r>
          </a:p>
          <a:p>
            <a:r>
              <a:rPr lang="en-US"/>
              <a:t>Majority of the examples , packages and definitions have been picked up from:</a:t>
            </a:r>
          </a:p>
          <a:p>
            <a:endParaRPr lang="en-US"/>
          </a:p>
          <a:p>
            <a:r>
              <a:rPr lang="en-US"/>
              <a:t>Geocomputation with R by Robin Lovelace, Jakub Nowosad, Jannes Muenchow</a:t>
            </a:r>
          </a:p>
          <a:p>
            <a:endParaRPr lang="en-US"/>
          </a:p>
          <a:p>
            <a:r>
              <a:rPr lang="en-US"/>
              <a:t>https://bookdown.org/robinlovelace/geocompr/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9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C32D-A83A-32C4-4C07-F7B36F43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22372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Why is geographic visualization crucial ?</a:t>
            </a:r>
            <a:endParaRPr lang="en-IN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8AB4E-C3A8-7337-E001-B6909B05D355}"/>
              </a:ext>
            </a:extLst>
          </p:cNvPr>
          <p:cNvSpPr txBox="1"/>
          <p:nvPr/>
        </p:nvSpPr>
        <p:spPr>
          <a:xfrm>
            <a:off x="430306" y="1273820"/>
            <a:ext cx="11367247" cy="484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 data is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visualization of geographic data helps to communicate insights with relative 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Example:</a:t>
            </a:r>
          </a:p>
          <a:p>
            <a:r>
              <a:rPr lang="en-IN" dirty="0"/>
              <a:t>		I am from Pune, a city in India.</a:t>
            </a:r>
          </a:p>
          <a:p>
            <a:r>
              <a:rPr lang="en-IN" dirty="0"/>
              <a:t>		I am studying at Columbia University in New York</a:t>
            </a:r>
          </a:p>
          <a:p>
            <a:r>
              <a:rPr lang="en-IN" dirty="0"/>
              <a:t>		It is my dream to see the Northern Lights in Iceland.</a:t>
            </a:r>
          </a:p>
          <a:p>
            <a:endParaRPr lang="en-IN" dirty="0"/>
          </a:p>
          <a:p>
            <a:r>
              <a:rPr lang="en-IN" sz="2400" dirty="0"/>
              <a:t>What is GeoComputation:</a:t>
            </a:r>
          </a:p>
          <a:p>
            <a:endParaRPr lang="en-IN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GeoComputation is about using the various different types of geodata and about developing relevant geo-tools within the overall context of a 'scientific' approach (Openshaw and Abrahart,2000).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 GIS software have limited accessibility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Harness the power of modern computers to do ‘things’ with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3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E1A1A6-C046-3068-1A77-8BD96D0E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58" y="1217448"/>
            <a:ext cx="8308883" cy="524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E44FD-4D64-6B1D-F0B3-F9151FAC3321}"/>
              </a:ext>
            </a:extLst>
          </p:cNvPr>
          <p:cNvSpPr txBox="1"/>
          <p:nvPr/>
        </p:nvSpPr>
        <p:spPr>
          <a:xfrm>
            <a:off x="433633" y="612743"/>
            <a:ext cx="781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 of the example mentioned in the previous slide: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24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CF337-A1FE-DCE4-DC96-B12CF2CB5AD0}"/>
              </a:ext>
            </a:extLst>
          </p:cNvPr>
          <p:cNvSpPr txBox="1"/>
          <p:nvPr/>
        </p:nvSpPr>
        <p:spPr>
          <a:xfrm>
            <a:off x="406924" y="652805"/>
            <a:ext cx="113781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lines of code were required for the above graph?</a:t>
            </a:r>
          </a:p>
          <a:p>
            <a:r>
              <a:rPr lang="en-US" dirty="0"/>
              <a:t>Answer – 5</a:t>
            </a:r>
          </a:p>
          <a:p>
            <a:endParaRPr lang="en-US" dirty="0"/>
          </a:p>
          <a:p>
            <a:r>
              <a:rPr lang="en-US" dirty="0"/>
              <a:t>Which package was used to deliver the graph?</a:t>
            </a:r>
          </a:p>
          <a:p>
            <a:r>
              <a:rPr lang="en-US" dirty="0"/>
              <a:t>Answer – Leaflet</a:t>
            </a:r>
          </a:p>
          <a:p>
            <a:endParaRPr lang="en-US" dirty="0"/>
          </a:p>
          <a:p>
            <a:r>
              <a:rPr lang="en-US" dirty="0"/>
              <a:t>What is Leaflet?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The most important type of interactivity, however, is the display of geographic data on interactive or ‘</a:t>
            </a:r>
            <a:r>
              <a:rPr lang="en-IN" sz="1800" spc="15" dirty="0" err="1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slippy</a:t>
            </a: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’ web maps. The release of the </a:t>
            </a:r>
            <a:r>
              <a:rPr lang="en-IN" sz="1800" b="1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leaflet</a:t>
            </a: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 package in 2015 revolutionized interactive web map creation from within 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used by websites ranging from The New York Times and The Washington Post to GitHub and Flickr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Interactive panning/zooming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Compose maps using arbitrary combinations of: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Map tiles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Markers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Polygons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Lines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Popups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80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097B9-C17B-6E30-6A66-D6C38CAAD2C0}"/>
              </a:ext>
            </a:extLst>
          </p:cNvPr>
          <p:cNvSpPr txBox="1"/>
          <p:nvPr/>
        </p:nvSpPr>
        <p:spPr>
          <a:xfrm>
            <a:off x="433633" y="735291"/>
            <a:ext cx="111801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these packages deal with data?</a:t>
            </a:r>
          </a:p>
          <a:p>
            <a:endParaRPr lang="en-US" dirty="0"/>
          </a:p>
          <a:p>
            <a:r>
              <a:rPr lang="en-US" dirty="0"/>
              <a:t>There are 2 types of geographic data models: </a:t>
            </a:r>
            <a:r>
              <a:rPr lang="en-US" b="1" i="1" dirty="0"/>
              <a:t>vector and raster.</a:t>
            </a:r>
          </a:p>
          <a:p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The </a:t>
            </a:r>
            <a:r>
              <a:rPr lang="en-IN" sz="1800" i="1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vector data model</a:t>
            </a: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 represents the world using points, lines, and polygons. These have discrete, well-defined borders, meaning that vector datasets usually have a high level of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1" spc="15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The </a:t>
            </a:r>
            <a:r>
              <a:rPr lang="en-IN" sz="1800" i="1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raster data model</a:t>
            </a: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 divides the surface into cells of constant size. Raster datasets are the basis of background images used in web mapping and have been a vital source of geographic data since the origins of aerial photography and satellite-based remote sensing devices.</a:t>
            </a:r>
          </a:p>
          <a:p>
            <a:endParaRPr lang="en-IN" b="1" i="1" dirty="0"/>
          </a:p>
          <a:p>
            <a:r>
              <a:rPr lang="en-IN" dirty="0"/>
              <a:t>Other important packages in 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sp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tmap</a:t>
            </a:r>
            <a:endParaRPr lang="en-IN" dirty="0"/>
          </a:p>
          <a:p>
            <a:endParaRPr lang="en-IN" dirty="0"/>
          </a:p>
          <a:p>
            <a:r>
              <a:rPr lang="en-US" dirty="0"/>
              <a:t>We will now be using a spatial object </a:t>
            </a:r>
            <a:r>
              <a:rPr lang="en-US" b="1" i="1" dirty="0"/>
              <a:t>“world</a:t>
            </a:r>
            <a:r>
              <a:rPr lang="en-US" dirty="0"/>
              <a:t>” which is a part of the “spData” package, containing spatial and attribute columns.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79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E383A-3425-A162-AFB2-64B3A151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657" y="1161926"/>
            <a:ext cx="4993432" cy="4069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913BF-8E20-01A1-D597-A5547A57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85" y="1161925"/>
            <a:ext cx="4732631" cy="406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F498C-9DCD-2AC9-F501-9F72E0BD878A}"/>
              </a:ext>
            </a:extLst>
          </p:cNvPr>
          <p:cNvSpPr txBox="1"/>
          <p:nvPr/>
        </p:nvSpPr>
        <p:spPr>
          <a:xfrm>
            <a:off x="744718" y="5401559"/>
            <a:ext cx="4732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Here, we have simply plotted the “</a:t>
            </a:r>
            <a:r>
              <a:rPr lang="en-IN" sz="1400" dirty="0" err="1"/>
              <a:t>lifeExp</a:t>
            </a:r>
            <a:r>
              <a:rPr lang="en-IN" sz="1400" dirty="0"/>
              <a:t>” attribute (Life expectancy of all the countries) of “world” using </a:t>
            </a:r>
            <a:r>
              <a:rPr lang="en-US" sz="1400" b="1" i="1" dirty="0"/>
              <a:t>plot()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B2B7A-C2C7-4F1B-819D-8ADCF0A2D6FE}"/>
              </a:ext>
            </a:extLst>
          </p:cNvPr>
          <p:cNvSpPr txBox="1"/>
          <p:nvPr/>
        </p:nvSpPr>
        <p:spPr>
          <a:xfrm>
            <a:off x="811185" y="716437"/>
            <a:ext cx="52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maps are created in sf with </a:t>
            </a:r>
            <a:r>
              <a:rPr lang="en-US" b="1" i="1" dirty="0"/>
              <a:t>plot()</a:t>
            </a:r>
            <a:endParaRPr lang="en-IN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F2F67-2283-FB93-0A6B-52BFE4A18B70}"/>
              </a:ext>
            </a:extLst>
          </p:cNvPr>
          <p:cNvSpPr txBox="1"/>
          <p:nvPr/>
        </p:nvSpPr>
        <p:spPr>
          <a:xfrm>
            <a:off x="6403464" y="5401559"/>
            <a:ext cx="501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above plot illustrates the flexibility in sf package by overlaying circles, whose diameters (set with </a:t>
            </a:r>
            <a:r>
              <a:rPr lang="en-US" sz="1400" dirty="0" err="1"/>
              <a:t>cex</a:t>
            </a:r>
            <a:r>
              <a:rPr lang="en-US" sz="1400" dirty="0"/>
              <a:t> =) represent country populations, on a map of the world.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0166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1257D-4C55-65FA-1F2A-105E6177869D}"/>
              </a:ext>
            </a:extLst>
          </p:cNvPr>
          <p:cNvSpPr txBox="1"/>
          <p:nvPr/>
        </p:nvSpPr>
        <p:spPr>
          <a:xfrm>
            <a:off x="480766" y="419493"/>
            <a:ext cx="111990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Another important package: </a:t>
            </a:r>
            <a:r>
              <a:rPr lang="en-IN" sz="2400" b="1" i="1" spc="15" dirty="0" err="1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tmap</a:t>
            </a:r>
            <a:endParaRPr lang="en-IN" sz="2400" b="1" i="1" spc="15" dirty="0">
              <a:solidFill>
                <a:srgbClr val="333333"/>
              </a:solidFill>
              <a:effectLst/>
              <a:ea typeface="Calibri" panose="020F0502020204030204" pitchFamily="34" charset="0"/>
            </a:endParaRPr>
          </a:p>
          <a:p>
            <a:endParaRPr lang="en-IN" sz="1800" b="1" i="1" spc="15" dirty="0">
              <a:solidFill>
                <a:srgbClr val="333333"/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spc="15" dirty="0" err="1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tmap</a:t>
            </a:r>
            <a:r>
              <a:rPr lang="en-IN" sz="1800" spc="15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 is a powerful and flexible map-making package with sensible defaults.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a concise syntax that allows for the creation of attractive maps with minimal code which will be familiar to ggplot2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has the unique capability to generate static and interactive maps using the same code via </a:t>
            </a:r>
            <a:r>
              <a:rPr lang="en-US" dirty="0" err="1"/>
              <a:t>tmap_mode</a:t>
            </a:r>
            <a:r>
              <a:rPr lang="en-US" dirty="0"/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basic building block is </a:t>
            </a:r>
            <a:r>
              <a:rPr lang="en-US" dirty="0" err="1"/>
              <a:t>tm_shape</a:t>
            </a:r>
            <a:r>
              <a:rPr lang="en-US" dirty="0"/>
              <a:t>() (which defines input data, raster and vector objects).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 passed to </a:t>
            </a:r>
            <a:r>
              <a:rPr lang="en-US" dirty="0" err="1"/>
              <a:t>tm_shape</a:t>
            </a:r>
            <a:r>
              <a:rPr lang="en-US" dirty="0"/>
              <a:t>() in this case is </a:t>
            </a:r>
            <a:r>
              <a:rPr lang="en-US" dirty="0" err="1"/>
              <a:t>nz</a:t>
            </a:r>
            <a:r>
              <a:rPr lang="en-US" dirty="0"/>
              <a:t>, an sf object representing the regions of New Zealand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E9A2-5BE6-53DF-B8A8-57374911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27" y="3016577"/>
            <a:ext cx="2144476" cy="2957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479EF-EBD4-DFF1-C991-C7E01C3D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13" y="3016576"/>
            <a:ext cx="2341669" cy="302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A1B64-332A-736A-70F1-E777CEC7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499" y="3016576"/>
            <a:ext cx="2144476" cy="3024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15DFA-D2CF-D20D-B705-815AA070947F}"/>
              </a:ext>
            </a:extLst>
          </p:cNvPr>
          <p:cNvSpPr txBox="1"/>
          <p:nvPr/>
        </p:nvSpPr>
        <p:spPr>
          <a:xfrm>
            <a:off x="1611983" y="6167279"/>
            <a:ext cx="2469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tm_shape</a:t>
            </a:r>
            <a:r>
              <a:rPr lang="en-US" sz="1200" dirty="0"/>
              <a:t>(</a:t>
            </a:r>
            <a:r>
              <a:rPr lang="en-US" sz="1200" dirty="0" err="1"/>
              <a:t>nz</a:t>
            </a:r>
            <a:r>
              <a:rPr lang="en-US" sz="1200" dirty="0"/>
              <a:t>) + </a:t>
            </a:r>
            <a:r>
              <a:rPr lang="en-US" sz="1200" dirty="0" err="1"/>
              <a:t>tm_fill</a:t>
            </a:r>
            <a:r>
              <a:rPr lang="en-US" sz="1200" dirty="0"/>
              <a:t>()</a:t>
            </a:r>
            <a:endParaRPr lang="en-IN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C9154-00B3-7A18-6D35-FD238468F338}"/>
              </a:ext>
            </a:extLst>
          </p:cNvPr>
          <p:cNvSpPr txBox="1"/>
          <p:nvPr/>
        </p:nvSpPr>
        <p:spPr>
          <a:xfrm>
            <a:off x="9351390" y="6207674"/>
            <a:ext cx="214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tm_shape</a:t>
            </a:r>
            <a:r>
              <a:rPr lang="en-US" sz="1200" dirty="0"/>
              <a:t>(</a:t>
            </a:r>
            <a:r>
              <a:rPr lang="en-US" sz="1200" dirty="0" err="1"/>
              <a:t>nz</a:t>
            </a:r>
            <a:r>
              <a:rPr lang="en-US" sz="1200" dirty="0"/>
              <a:t>)+</a:t>
            </a:r>
            <a:r>
              <a:rPr lang="en-US" sz="1200" dirty="0" err="1"/>
              <a:t>tm_fill</a:t>
            </a:r>
            <a:r>
              <a:rPr lang="en-US" sz="1200" dirty="0"/>
              <a:t>() + </a:t>
            </a:r>
            <a:r>
              <a:rPr lang="en-US" sz="1200" dirty="0" err="1"/>
              <a:t>tm_borders</a:t>
            </a:r>
            <a:r>
              <a:rPr lang="en-US" sz="1200" dirty="0"/>
              <a:t>()</a:t>
            </a:r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07CB0-13C1-D006-D022-9CFF742E1F3A}"/>
              </a:ext>
            </a:extLst>
          </p:cNvPr>
          <p:cNvSpPr txBox="1"/>
          <p:nvPr/>
        </p:nvSpPr>
        <p:spPr>
          <a:xfrm>
            <a:off x="5396144" y="6237262"/>
            <a:ext cx="2102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tm_shape</a:t>
            </a:r>
            <a:r>
              <a:rPr lang="en-IN" sz="1200" dirty="0"/>
              <a:t>(</a:t>
            </a:r>
            <a:r>
              <a:rPr lang="en-IN" sz="1200" dirty="0" err="1"/>
              <a:t>nz</a:t>
            </a:r>
            <a:r>
              <a:rPr lang="en-IN" sz="1200" dirty="0"/>
              <a:t>) +</a:t>
            </a:r>
            <a:r>
              <a:rPr lang="en-IN" sz="1200" dirty="0" err="1"/>
              <a:t>tm_borders</a:t>
            </a:r>
            <a:r>
              <a:rPr lang="en-IN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2693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C8F63D-1A30-FCDF-F4F4-26599A3E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86" y="1566128"/>
            <a:ext cx="6498278" cy="466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75BEDC-E18E-7E40-730F-A94932699359}"/>
              </a:ext>
            </a:extLst>
          </p:cNvPr>
          <p:cNvSpPr txBox="1"/>
          <p:nvPr/>
        </p:nvSpPr>
        <p:spPr>
          <a:xfrm>
            <a:off x="4798243" y="6111940"/>
            <a:ext cx="2281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Fig(b) = fig(a) + </a:t>
            </a:r>
            <a:r>
              <a:rPr lang="en-IN" sz="1200" dirty="0" err="1"/>
              <a:t>tm_lines</a:t>
            </a:r>
            <a:r>
              <a:rPr lang="en-IN" sz="1200" dirty="0"/>
              <a:t> (for outline)</a:t>
            </a:r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8E07A-1839-B806-2037-0B33239BC287}"/>
              </a:ext>
            </a:extLst>
          </p:cNvPr>
          <p:cNvSpPr txBox="1"/>
          <p:nvPr/>
        </p:nvSpPr>
        <p:spPr>
          <a:xfrm>
            <a:off x="6922344" y="6111940"/>
            <a:ext cx="228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Fig(c) = fig(b) + </a:t>
            </a:r>
            <a:r>
              <a:rPr lang="en-IN" sz="1200" dirty="0" err="1"/>
              <a:t>tm_dots</a:t>
            </a:r>
            <a:r>
              <a:rPr lang="en-IN" sz="1200" dirty="0"/>
              <a:t> (dots represent the highest points)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26D2E-7459-3D44-0F75-BF9F02ACEB42}"/>
              </a:ext>
            </a:extLst>
          </p:cNvPr>
          <p:cNvSpPr txBox="1"/>
          <p:nvPr/>
        </p:nvSpPr>
        <p:spPr>
          <a:xfrm>
            <a:off x="557716" y="628912"/>
            <a:ext cx="1041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shapes can be added with + </a:t>
            </a:r>
            <a:r>
              <a:rPr lang="en-US" dirty="0" err="1"/>
              <a:t>tm_shape</a:t>
            </a:r>
            <a:r>
              <a:rPr lang="en-US" dirty="0"/>
              <a:t>(</a:t>
            </a:r>
            <a:r>
              <a:rPr lang="en-US" dirty="0" err="1"/>
              <a:t>new_obj</a:t>
            </a:r>
            <a:r>
              <a:rPr lang="en-US" dirty="0"/>
              <a:t>). In this case </a:t>
            </a:r>
            <a:r>
              <a:rPr lang="en-US" dirty="0" err="1"/>
              <a:t>new_obj</a:t>
            </a:r>
            <a:r>
              <a:rPr lang="en-US" dirty="0"/>
              <a:t> represents a new spatial object to be plotted on top of the preceding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</a:t>
            </a:r>
            <a:r>
              <a:rPr lang="en-US" dirty="0" err="1"/>
              <a:t>new_obj</a:t>
            </a:r>
            <a:r>
              <a:rPr lang="en-US" dirty="0"/>
              <a:t> is </a:t>
            </a:r>
            <a:r>
              <a:rPr lang="en-US" dirty="0" err="1"/>
              <a:t>nz_elev</a:t>
            </a:r>
            <a:r>
              <a:rPr lang="en-US" dirty="0"/>
              <a:t> and </a:t>
            </a:r>
            <a:r>
              <a:rPr lang="en-US" dirty="0" err="1"/>
              <a:t>nz_water</a:t>
            </a:r>
            <a:r>
              <a:rPr lang="en-US" dirty="0"/>
              <a:t> , which represents the region elevations and territorial waters in New Zealand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CEFAA-8B71-014F-B355-D8D6E25FCEF0}"/>
              </a:ext>
            </a:extLst>
          </p:cNvPr>
          <p:cNvSpPr txBox="1"/>
          <p:nvPr/>
        </p:nvSpPr>
        <p:spPr>
          <a:xfrm>
            <a:off x="2733775" y="6111940"/>
            <a:ext cx="20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Fig(a) = 2  Layers of </a:t>
            </a:r>
            <a:r>
              <a:rPr lang="en-IN" sz="1200" dirty="0" err="1"/>
              <a:t>tm_shape</a:t>
            </a:r>
            <a:r>
              <a:rPr lang="en-IN" sz="1200" dirty="0"/>
              <a:t> + raster layer</a:t>
            </a:r>
          </a:p>
        </p:txBody>
      </p:sp>
    </p:spTree>
    <p:extLst>
      <p:ext uri="{BB962C8B-B14F-4D97-AF65-F5344CB8AC3E}">
        <p14:creationId xmlns:p14="http://schemas.microsoft.com/office/powerpoint/2010/main" val="16574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2194B-804A-2A11-F317-5638C384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97" y="2709871"/>
            <a:ext cx="5009889" cy="1956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570F3-9D15-59D7-41E8-AF7D537E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77" y="2683976"/>
            <a:ext cx="5009889" cy="1982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BAD1D-8C28-E38A-7853-A9DDE6DB137C}"/>
              </a:ext>
            </a:extLst>
          </p:cNvPr>
          <p:cNvSpPr txBox="1"/>
          <p:nvPr/>
        </p:nvSpPr>
        <p:spPr>
          <a:xfrm>
            <a:off x="810705" y="772998"/>
            <a:ext cx="1058630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Aesthetic Settings: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two main types of map aesthetics: those that change with the data and those that are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Unlike ggplot2, which uses the helper function </a:t>
            </a:r>
            <a:r>
              <a:rPr lang="en-US" dirty="0" err="1"/>
              <a:t>aes</a:t>
            </a:r>
            <a:r>
              <a:rPr lang="en-US" dirty="0"/>
              <a:t>() to represent variable aesthetics, </a:t>
            </a:r>
            <a:r>
              <a:rPr lang="en-US" dirty="0" err="1"/>
              <a:t>tmap</a:t>
            </a:r>
            <a:r>
              <a:rPr lang="en-US" dirty="0"/>
              <a:t> accepts aesthetic arguments that are either variable fields (based on column names) or constant values.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26952-E94A-9215-7AFD-EABA97551E93}"/>
              </a:ext>
            </a:extLst>
          </p:cNvPr>
          <p:cNvSpPr txBox="1"/>
          <p:nvPr/>
        </p:nvSpPr>
        <p:spPr>
          <a:xfrm>
            <a:off x="1008297" y="4826524"/>
            <a:ext cx="10480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               </a:t>
            </a:r>
            <a:r>
              <a:rPr lang="en-IN" sz="1050" dirty="0" err="1"/>
              <a:t>tm_fill</a:t>
            </a:r>
            <a:r>
              <a:rPr lang="en-IN" sz="1050" dirty="0"/>
              <a:t>	                               </a:t>
            </a:r>
            <a:r>
              <a:rPr lang="en-IN" sz="1050" dirty="0" err="1"/>
              <a:t>tm_fill</a:t>
            </a:r>
            <a:r>
              <a:rPr lang="en-IN" sz="1050" dirty="0"/>
              <a:t> with gradient	</a:t>
            </a:r>
            <a:r>
              <a:rPr lang="en-IN" sz="1050" dirty="0" err="1"/>
              <a:t>tm_border</a:t>
            </a:r>
            <a:r>
              <a:rPr lang="en-IN" sz="1050" dirty="0"/>
              <a:t>		      </a:t>
            </a:r>
            <a:r>
              <a:rPr lang="en-IN" sz="1050" dirty="0" err="1"/>
              <a:t>tm_border</a:t>
            </a:r>
            <a:r>
              <a:rPr lang="en-IN" sz="1050" dirty="0"/>
              <a:t> with </a:t>
            </a:r>
            <a:r>
              <a:rPr lang="en-IN" sz="1050" dirty="0" err="1"/>
              <a:t>lwd</a:t>
            </a:r>
            <a:r>
              <a:rPr lang="en-IN" sz="1050" dirty="0"/>
              <a:t>	  </a:t>
            </a:r>
            <a:r>
              <a:rPr lang="en-IN" sz="1050" dirty="0" err="1"/>
              <a:t>tm_border</a:t>
            </a:r>
            <a:r>
              <a:rPr lang="en-IN" sz="1050" dirty="0"/>
              <a:t> with </a:t>
            </a:r>
            <a:r>
              <a:rPr lang="en-IN" sz="1050" dirty="0" err="1"/>
              <a:t>lty</a:t>
            </a:r>
            <a:r>
              <a:rPr lang="en-IN" sz="1050" dirty="0"/>
              <a:t>	</a:t>
            </a:r>
            <a:r>
              <a:rPr lang="en-IN" sz="1050" dirty="0" err="1"/>
              <a:t>tm_fill</a:t>
            </a:r>
            <a:r>
              <a:rPr lang="en-IN" sz="1050" dirty="0"/>
              <a:t> + </a:t>
            </a:r>
            <a:r>
              <a:rPr lang="en-IN" sz="1050" dirty="0" err="1"/>
              <a:t>tm_border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38122377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166</TotalTime>
  <Words>1313</Words>
  <Application>Microsoft Office PowerPoint</Application>
  <PresentationFormat>Widescreen</PresentationFormat>
  <Paragraphs>113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Baskerville Old Face</vt:lpstr>
      <vt:lpstr>Calibri</vt:lpstr>
      <vt:lpstr>Calibri Light</vt:lpstr>
      <vt:lpstr>Corbel</vt:lpstr>
      <vt:lpstr>Courier New</vt:lpstr>
      <vt:lpstr>Office Theme</vt:lpstr>
      <vt:lpstr>Parallax</vt:lpstr>
      <vt:lpstr>GeoComputation with R</vt:lpstr>
      <vt:lpstr>Why is geographic visualization crucial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GeoComputation with R</dc:title>
  <dc:creator>SHRUJAN VARMA</dc:creator>
  <cp:lastModifiedBy>SHRUJAN VARMA</cp:lastModifiedBy>
  <cp:revision>2</cp:revision>
  <dcterms:created xsi:type="dcterms:W3CDTF">2022-11-09T16:05:57Z</dcterms:created>
  <dcterms:modified xsi:type="dcterms:W3CDTF">2022-11-14T23:41:25Z</dcterms:modified>
</cp:coreProperties>
</file>